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58" autoAdjust="0"/>
  </p:normalViewPr>
  <p:slideViewPr>
    <p:cSldViewPr snapToGrid="0">
      <p:cViewPr varScale="1">
        <p:scale>
          <a:sx n="74" d="100"/>
          <a:sy n="74" d="100"/>
        </p:scale>
        <p:origin x="1042" y="58"/>
      </p:cViewPr>
      <p:guideLst>
        <p:guide orient="horz" pos="2160"/>
        <p:guide pos="3840"/>
      </p:guideLst>
    </p:cSldViewPr>
  </p:slideViewPr>
  <p:outlineViewPr>
    <p:cViewPr>
      <p:scale>
        <a:sx n="33" d="100"/>
        <a:sy n="33" d="100"/>
      </p:scale>
      <p:origin x="0" y="-1630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7/6/2024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06/07/2024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06/07/2024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06/07/2024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06/07/2024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Display </a:t>
            </a:r>
            <a:r>
              <a:rPr lang="pt-PT" dirty="0" err="1"/>
              <a:t>all</a:t>
            </a:r>
            <a:r>
              <a:rPr lang="pt-PT" dirty="0"/>
              <a:t> </a:t>
            </a:r>
            <a:r>
              <a:rPr lang="pt-PT" dirty="0" err="1"/>
              <a:t>connected</a:t>
            </a:r>
            <a:r>
              <a:rPr lang="pt-PT" dirty="0"/>
              <a:t> </a:t>
            </a:r>
            <a:r>
              <a:rPr lang="pt-PT" dirty="0" err="1"/>
              <a:t>users</a:t>
            </a:r>
            <a:r>
              <a:rPr lang="pt-PT" dirty="0"/>
              <a:t> in </a:t>
            </a:r>
            <a:r>
              <a:rPr lang="pt-PT" dirty="0" err="1"/>
              <a:t>the</a:t>
            </a:r>
            <a:r>
              <a:rPr lang="pt-PT" dirty="0"/>
              <a:t> </a:t>
            </a:r>
            <a:r>
              <a:rPr lang="pt-PT" dirty="0" err="1"/>
              <a:t>vicinity</a:t>
            </a:r>
            <a:endParaRPr lang="pt-PT" dirty="0"/>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r>
              <a:rPr lang="pt-PT" dirty="0" err="1"/>
              <a:t>Provide</a:t>
            </a:r>
            <a:r>
              <a:rPr lang="pt-PT" dirty="0"/>
              <a:t> </a:t>
            </a:r>
            <a:r>
              <a:rPr lang="pt-PT" dirty="0" err="1"/>
              <a:t>tolling</a:t>
            </a:r>
            <a:r>
              <a:rPr lang="pt-PT" dirty="0"/>
              <a:t> </a:t>
            </a:r>
            <a:r>
              <a:rPr lang="pt-PT" dirty="0" err="1"/>
              <a:t>and</a:t>
            </a:r>
            <a:r>
              <a:rPr lang="pt-PT" dirty="0"/>
              <a:t> </a:t>
            </a:r>
            <a:r>
              <a:rPr lang="pt-PT" b="1" dirty="0"/>
              <a:t>EV </a:t>
            </a:r>
            <a:r>
              <a:rPr lang="pt-PT" dirty="0" err="1"/>
              <a:t>charging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dirty="0"/>
          </a:p>
        </p:txBody>
      </p:sp>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grpSp>
        <p:nvGrpSpPr>
          <p:cNvPr id="8" name="Group 7">
            <a:extLst>
              <a:ext uri="{FF2B5EF4-FFF2-40B4-BE49-F238E27FC236}">
                <a16:creationId xmlns:a16="http://schemas.microsoft.com/office/drawing/2014/main" id="{C7563A26-F1CC-6531-C67D-C5801848EFDF}"/>
              </a:ext>
            </a:extLst>
          </p:cNvPr>
          <p:cNvGrpSpPr/>
          <p:nvPr/>
        </p:nvGrpSpPr>
        <p:grpSpPr>
          <a:xfrm>
            <a:off x="838200" y="1639958"/>
            <a:ext cx="10102801" cy="5218042"/>
            <a:chOff x="-373905" y="1639958"/>
            <a:chExt cx="10815312" cy="5081517"/>
          </a:xfrm>
        </p:grpSpPr>
        <p:sp>
          <p:nvSpPr>
            <p:cNvPr id="49" name="CaixaDeTexto 8">
              <a:extLst>
                <a:ext uri="{FF2B5EF4-FFF2-40B4-BE49-F238E27FC236}">
                  <a16:creationId xmlns:a16="http://schemas.microsoft.com/office/drawing/2014/main" id="{AC8AD8B2-C0C1-7159-05B2-5DDC74C2D867}"/>
                </a:ext>
              </a:extLst>
            </p:cNvPr>
            <p:cNvSpPr txBox="1"/>
            <p:nvPr/>
          </p:nvSpPr>
          <p:spPr>
            <a:xfrm>
              <a:off x="170879" y="6075144"/>
              <a:ext cx="589156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DENM</a:t>
              </a:r>
              <a:r>
                <a:rPr lang="pt-PT" sz="1800" dirty="0">
                  <a:latin typeface="+mn-lt"/>
                  <a:ea typeface="ＭＳ Ｐゴシック"/>
                </a:rPr>
                <a:t> - </a:t>
              </a:r>
              <a:r>
                <a:rPr lang="pt-PT" sz="1800" b="0" i="0" u="none" strike="noStrike" dirty="0" err="1">
                  <a:solidFill>
                    <a:srgbClr val="000000"/>
                  </a:solidFill>
                  <a:effectLst/>
                  <a:latin typeface="+mn-lt"/>
                </a:rPr>
                <a:t>Decentralized</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Environmental</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Notification</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373905" y="1639958"/>
              <a:ext cx="6901486" cy="4480748"/>
              <a:chOff x="4171784" y="1717558"/>
              <a:chExt cx="4695458"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171784" y="1717558"/>
                <a:ext cx="3144387" cy="3331068"/>
                <a:chOff x="5680248" y="1717558"/>
                <a:chExt cx="3144387"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248" y="1717558"/>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5504" y="1717559"/>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2130" y="1732376"/>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001" y="1659891"/>
              <a:ext cx="2192896" cy="4415124"/>
            </a:xfrm>
            <a:prstGeom prst="rect">
              <a:avLst/>
            </a:prstGeom>
          </p:spPr>
        </p:pic>
        <p:sp>
          <p:nvSpPr>
            <p:cNvPr id="65" name="CaixaDeTexto 8">
              <a:extLst>
                <a:ext uri="{FF2B5EF4-FFF2-40B4-BE49-F238E27FC236}">
                  <a16:creationId xmlns:a16="http://schemas.microsoft.com/office/drawing/2014/main" id="{955B2412-736F-A0B0-1296-7D94BA7812FA}"/>
                </a:ext>
              </a:extLst>
            </p:cNvPr>
            <p:cNvSpPr txBox="1"/>
            <p:nvPr/>
          </p:nvSpPr>
          <p:spPr>
            <a:xfrm>
              <a:off x="6606351" y="6075015"/>
              <a:ext cx="38350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VAM</a:t>
              </a:r>
              <a:r>
                <a:rPr lang="pt-PT" sz="1800" dirty="0">
                  <a:latin typeface="+mn-lt"/>
                  <a:ea typeface="ＭＳ Ｐゴシック"/>
                </a:rPr>
                <a:t> - </a:t>
              </a:r>
              <a:r>
                <a:rPr lang="pt-PT" sz="1800" b="0" i="0" u="none" strike="noStrike" dirty="0">
                  <a:solidFill>
                    <a:srgbClr val="000000"/>
                  </a:solidFill>
                  <a:effectLst/>
                  <a:latin typeface="+mn-lt"/>
                </a:rPr>
                <a:t>VRU </a:t>
              </a:r>
              <a:r>
                <a:rPr lang="pt-PT" sz="1800" b="0" i="0" u="none" strike="noStrike" dirty="0" err="1">
                  <a:solidFill>
                    <a:srgbClr val="000000"/>
                  </a:solidFill>
                  <a:effectLst/>
                  <a:latin typeface="+mn-lt"/>
                </a:rPr>
                <a:t>Awareness</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endParaRPr lang="pt-PT" dirty="0"/>
          </a:p>
        </p:txBody>
      </p:sp>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43155" y="1431261"/>
            <a:ext cx="2129124" cy="4841217"/>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77212" y="1431261"/>
            <a:ext cx="2135992" cy="4888371"/>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411194" y="1441079"/>
            <a:ext cx="1835447" cy="263149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spcBef>
                <a:spcPts val="600"/>
              </a:spcBef>
            </a:pPr>
            <a:r>
              <a:rPr lang="pt-PT" sz="2000" b="1" i="0" u="none" strike="noStrike" dirty="0">
                <a:solidFill>
                  <a:srgbClr val="000000"/>
                </a:solidFill>
                <a:effectLst/>
                <a:highlight>
                  <a:srgbClr val="F5F5F5"/>
                </a:highlight>
                <a:latin typeface="+mn-lt"/>
              </a:rPr>
              <a:t>CAM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Cooperative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Awareness</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r>
              <a:rPr lang="en-US" sz="2000" b="0" i="0" dirty="0">
                <a:solidFill>
                  <a:srgbClr val="000000"/>
                </a:solidFill>
                <a:effectLst/>
                <a:highlight>
                  <a:srgbClr val="F5F5F5"/>
                </a:highlight>
                <a:latin typeface="+mn-lt"/>
              </a:rPr>
              <a:t>​</a:t>
            </a:r>
          </a:p>
          <a:p>
            <a:pPr fontAlgn="base">
              <a:spcBef>
                <a:spcPts val="600"/>
              </a:spcBef>
            </a:pPr>
            <a:r>
              <a:rPr lang="pt-PT" sz="2000" b="1" i="0" u="none" strike="noStrike" dirty="0">
                <a:solidFill>
                  <a:srgbClr val="000000"/>
                </a:solidFill>
                <a:effectLst/>
                <a:highlight>
                  <a:srgbClr val="F5F5F5"/>
                </a:highlight>
                <a:latin typeface="+mn-lt"/>
              </a:rPr>
              <a:t>CPM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Collective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Perception</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endParaRPr lang="pt-PT" sz="2000" b="1" dirty="0">
              <a:latin typeface="+mn-lt"/>
            </a:endParaRPr>
          </a:p>
        </p:txBody>
      </p:sp>
      <p:sp>
        <p:nvSpPr>
          <p:cNvPr id="43" name="CaixaDeTexto 11">
            <a:extLst>
              <a:ext uri="{FF2B5EF4-FFF2-40B4-BE49-F238E27FC236}">
                <a16:creationId xmlns:a16="http://schemas.microsoft.com/office/drawing/2014/main" id="{35371680-1151-1122-B188-78A9D6F8A1DB}"/>
              </a:ext>
            </a:extLst>
          </p:cNvPr>
          <p:cNvSpPr txBox="1"/>
          <p:nvPr/>
        </p:nvSpPr>
        <p:spPr>
          <a:xfrm>
            <a:off x="8381523" y="1441079"/>
            <a:ext cx="1490260" cy="132343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2000" b="1" i="0" u="none" strike="noStrike" dirty="0">
                <a:solidFill>
                  <a:srgbClr val="000000"/>
                </a:solidFill>
                <a:effectLst/>
                <a:highlight>
                  <a:srgbClr val="F5F5F5"/>
                </a:highlight>
                <a:latin typeface="+mn-lt"/>
              </a:rPr>
              <a:t>HDMAP </a:t>
            </a:r>
            <a:r>
              <a:rPr lang="pt-PT" sz="2000" i="0" u="none" strike="noStrike" dirty="0">
                <a:solidFill>
                  <a:srgbClr val="000000"/>
                </a:solidFill>
                <a:effectLst/>
                <a:highlight>
                  <a:srgbClr val="F5F5F5"/>
                </a:highlight>
                <a:latin typeface="+mn-lt"/>
              </a:rPr>
              <a:t>- </a:t>
            </a:r>
            <a:r>
              <a:rPr lang="en-US" sz="2000" b="0" i="0" dirty="0">
                <a:solidFill>
                  <a:srgbClr val="000000"/>
                </a:solidFill>
                <a:effectLst/>
                <a:highlight>
                  <a:srgbClr val="F5F5F5"/>
                </a:highlight>
                <a:latin typeface="+mn-lt"/>
              </a:rPr>
              <a:t>​High-Definition Maps</a:t>
            </a:r>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95780" y="1431261"/>
            <a:ext cx="2129124" cy="4888371"/>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4444596" y="1391698"/>
            <a:ext cx="1832146"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pt-PT" sz="2000" b="1" i="0" u="none" strike="noStrike" dirty="0">
                <a:solidFill>
                  <a:srgbClr val="000000"/>
                </a:solidFill>
                <a:effectLst/>
                <a:highlight>
                  <a:srgbClr val="F5F5F5"/>
                </a:highlight>
                <a:latin typeface="+mn-lt"/>
              </a:rPr>
              <a:t>IVIM</a:t>
            </a:r>
            <a:r>
              <a:rPr lang="pt-PT" sz="2000" b="0" i="0" u="none" strike="noStrike" dirty="0">
                <a:solidFill>
                  <a:srgbClr val="000000"/>
                </a:solidFill>
                <a:effectLst/>
                <a:highlight>
                  <a:srgbClr val="F5F5F5"/>
                </a:highlight>
                <a:latin typeface="+mn-lt"/>
              </a:rPr>
              <a:t> - </a:t>
            </a:r>
            <a:r>
              <a:rPr lang="fr-FR" sz="2000" b="0" i="0" u="none" strike="noStrike" dirty="0">
                <a:solidFill>
                  <a:srgbClr val="000000"/>
                </a:solidFill>
                <a:effectLst/>
                <a:highlight>
                  <a:srgbClr val="F5F5F5"/>
                </a:highlight>
                <a:latin typeface="+mn-lt"/>
              </a:rPr>
              <a:t>Infrastructure to </a:t>
            </a:r>
            <a:r>
              <a:rPr lang="fr-FR" sz="2000" b="0" i="0" u="none" strike="noStrike" dirty="0" err="1">
                <a:solidFill>
                  <a:srgbClr val="000000"/>
                </a:solidFill>
                <a:effectLst/>
                <a:highlight>
                  <a:srgbClr val="F5F5F5"/>
                </a:highlight>
                <a:latin typeface="+mn-lt"/>
              </a:rPr>
              <a:t>Vehicle</a:t>
            </a:r>
            <a:r>
              <a:rPr lang="fr-FR" sz="2000" b="0" i="0" u="none" strike="noStrike" dirty="0">
                <a:solidFill>
                  <a:srgbClr val="000000"/>
                </a:solidFill>
                <a:effectLst/>
                <a:highlight>
                  <a:srgbClr val="F5F5F5"/>
                </a:highlight>
                <a:latin typeface="+mn-lt"/>
              </a:rPr>
              <a:t> Information Message</a:t>
            </a:r>
            <a:r>
              <a:rPr lang="en-US" sz="2000" b="0" i="0" dirty="0">
                <a:solidFill>
                  <a:srgbClr val="000000"/>
                </a:solidFill>
                <a:effectLst/>
                <a:highlight>
                  <a:srgbClr val="F5F5F5"/>
                </a:highlight>
                <a:latin typeface="+mn-lt"/>
              </a:rPr>
              <a:t>​</a:t>
            </a:r>
          </a:p>
        </p:txBody>
      </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endParaRPr lang="pt-PT" dirty="0"/>
          </a:p>
        </p:txBody>
      </p:sp>
      <p:sp>
        <p:nvSpPr>
          <p:cNvPr id="3" name="Subtítulo 2"/>
          <p:cNvSpPr>
            <a:spLocks noGrp="1"/>
          </p:cNvSpPr>
          <p:nvPr>
            <p:ph idx="1"/>
          </p:nvPr>
        </p:nvSpPr>
        <p:spPr>
          <a:xfrm>
            <a:off x="879384" y="1690688"/>
            <a:ext cx="2443480" cy="4351338"/>
          </a:xfrm>
        </p:spPr>
        <p:txBody>
          <a:bodyPr vert="horz" lIns="91440" tIns="45720" rIns="91440" bIns="45720" rtlCol="0" anchor="t">
            <a:noAutofit/>
          </a:bodyPr>
          <a:lstStyle/>
          <a:p>
            <a:pPr marL="0" indent="0" fontAlgn="base">
              <a:buNone/>
            </a:pPr>
            <a:r>
              <a:rPr lang="en-US" sz="2000" b="1" dirty="0">
                <a:solidFill>
                  <a:srgbClr val="000000"/>
                </a:solidFill>
              </a:rPr>
              <a:t>EVCSNM </a:t>
            </a:r>
            <a:r>
              <a:rPr lang="en-US" sz="2000" dirty="0">
                <a:solidFill>
                  <a:srgbClr val="000000"/>
                </a:solidFill>
              </a:rPr>
              <a:t>– Electric Vehicle Charging Spot Notification Message</a:t>
            </a:r>
            <a:endParaRPr lang="en-US" sz="2000" b="1" dirty="0">
              <a:solidFill>
                <a:srgbClr val="000000"/>
              </a:solidFill>
            </a:endParaRPr>
          </a:p>
          <a:p>
            <a:pPr marL="0" indent="0" fontAlgn="base">
              <a:buNone/>
            </a:pPr>
            <a:r>
              <a:rPr lang="en-US" sz="2000" b="1" i="0" dirty="0">
                <a:solidFill>
                  <a:srgbClr val="000000"/>
                </a:solidFill>
                <a:effectLst/>
              </a:rPr>
              <a:t>EVRSRM </a:t>
            </a:r>
            <a:r>
              <a:rPr lang="en-US" sz="2000" i="0" dirty="0">
                <a:solidFill>
                  <a:srgbClr val="000000"/>
                </a:solidFill>
                <a:effectLst/>
              </a:rPr>
              <a:t>– Electric Vehicle Recharging Spot Reservation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6165175" y="1690688"/>
            <a:ext cx="1952600"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en-US" sz="2000" b="1" i="0" dirty="0">
                <a:solidFill>
                  <a:srgbClr val="000000"/>
                </a:solidFill>
                <a:effectLst/>
              </a:rPr>
              <a:t>SAEM </a:t>
            </a:r>
            <a:r>
              <a:rPr lang="en-US" sz="2000" i="0" dirty="0">
                <a:solidFill>
                  <a:srgbClr val="000000"/>
                </a:solidFill>
                <a:effectLst/>
              </a:rPr>
              <a:t>– Services Announcement Essential Message</a:t>
            </a:r>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33886"/>
            <a:ext cx="1719783" cy="2022464"/>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575" y="1690691"/>
            <a:ext cx="2200722" cy="4762915"/>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422" y="1690688"/>
            <a:ext cx="2200722" cy="476291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690688"/>
            <a:ext cx="3754120" cy="4351338"/>
          </a:xfrm>
        </p:spPr>
        <p:txBody>
          <a:bodyPr vert="horz" lIns="91440" tIns="45720" rIns="91440" bIns="45720" rtlCol="0" anchor="t">
            <a:noAutofit/>
          </a:bodyPr>
          <a:lstStyle/>
          <a:p>
            <a:pPr marL="0" indent="0" fontAlgn="base">
              <a:buNone/>
            </a:pP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1"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SPVSM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SmartPhone’s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OVSM</a:t>
            </a:r>
            <a:r>
              <a:rPr lang="pt-PT" sz="2000" b="0" i="0" u="none" strike="noStrike" dirty="0">
                <a:solidFill>
                  <a:srgbClr val="000000"/>
                </a:solidFill>
                <a:effectLst/>
                <a:highlight>
                  <a:srgbClr val="F5F5F5"/>
                </a:highlight>
              </a:rPr>
              <a:t> – OBD-</a:t>
            </a:r>
            <a:r>
              <a:rPr lang="pt-PT" sz="2000" b="0" i="0" u="none" strike="noStrike" dirty="0" err="1">
                <a:solidFill>
                  <a:srgbClr val="000000"/>
                </a:solidFill>
                <a:effectLst/>
                <a:highlight>
                  <a:srgbClr val="F5F5F5"/>
                </a:highlight>
              </a:rPr>
              <a:t>II’s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dirty="0">
                <a:solidFill>
                  <a:srgbClr val="000000"/>
                </a:solidFill>
                <a:highlight>
                  <a:srgbClr val="F5F5F5"/>
                </a:highlight>
              </a:rPr>
              <a:t>SN</a:t>
            </a: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SoNar’s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r>
              <a:rPr lang="pt-PT" sz="2000" b="0" i="0" u="none" strike="noStrike" dirty="0">
                <a:solidFill>
                  <a:srgbClr val="000000"/>
                </a:solidFill>
                <a:effectLst/>
                <a:highlight>
                  <a:srgbClr val="F5F5F5"/>
                </a:highlight>
              </a:rPr>
              <a:t> (</a:t>
            </a:r>
            <a:r>
              <a:rPr lang="pt-PT" sz="2000" b="0" i="0" u="none" strike="noStrike" dirty="0" err="1">
                <a:solidFill>
                  <a:srgbClr val="000000"/>
                </a:solidFill>
                <a:effectLst/>
                <a:highlight>
                  <a:srgbClr val="F5F5F5"/>
                </a:highlight>
              </a:rPr>
              <a:t>Boats</a:t>
            </a:r>
            <a:r>
              <a:rPr lang="pt-PT" sz="2000" b="0" i="0" u="none" strike="noStrike" dirty="0">
                <a:solidFill>
                  <a:srgbClr val="000000"/>
                </a:solidFill>
                <a:effectLst/>
                <a:highlight>
                  <a:srgbClr val="F5F5F5"/>
                </a:highlight>
              </a:rPr>
              <a:t>)</a:t>
            </a:r>
          </a:p>
          <a:p>
            <a:pPr fontAlgn="base"/>
            <a:endParaRPr lang="en-US" sz="20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307" y="1690688"/>
            <a:ext cx="2059346" cy="4530561"/>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6922322" y="625882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439" y="1690688"/>
            <a:ext cx="2059346" cy="4530561"/>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0373" y="1709474"/>
            <a:ext cx="2059346" cy="4530561"/>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1" y="1825625"/>
            <a:ext cx="5435600" cy="4351338"/>
          </a:xfrm>
        </p:spPr>
        <p:txBody>
          <a:bodyPr/>
          <a:lstStyle/>
          <a:p>
            <a:r>
              <a:rPr lang="en-US" sz="2400" dirty="0"/>
              <a:t>Evaluators already familiar with the application and it’s features</a:t>
            </a:r>
            <a:endParaRPr lang="pt-PT" sz="2400" dirty="0"/>
          </a:p>
          <a:p>
            <a:r>
              <a:rPr lang="en-US" sz="2400" dirty="0"/>
              <a:t>10 general heuristics</a:t>
            </a:r>
            <a:endParaRPr lang="pt-PT" sz="2400" dirty="0"/>
          </a:p>
          <a:p>
            <a:r>
              <a:rPr lang="pt-PT" sz="2400" dirty="0" err="1"/>
              <a:t>Problems</a:t>
            </a:r>
            <a:r>
              <a:rPr lang="pt-PT" sz="2400" dirty="0"/>
              <a:t> are </a:t>
            </a:r>
            <a:r>
              <a:rPr lang="pt-PT" sz="2400" dirty="0" err="1"/>
              <a:t>classified</a:t>
            </a:r>
            <a:r>
              <a:rPr lang="pt-PT" sz="2400" dirty="0"/>
              <a:t>:</a:t>
            </a:r>
          </a:p>
          <a:p>
            <a:pPr lvl="1"/>
            <a:r>
              <a:rPr lang="pt-PT" sz="2000" dirty="0" err="1"/>
              <a:t>by</a:t>
            </a:r>
            <a:r>
              <a:rPr lang="pt-PT" sz="2000" dirty="0"/>
              <a:t> </a:t>
            </a:r>
            <a:r>
              <a:rPr lang="pt-PT" sz="2000" dirty="0" err="1"/>
              <a:t>the</a:t>
            </a:r>
            <a:r>
              <a:rPr lang="pt-PT" sz="2000" dirty="0"/>
              <a:t> </a:t>
            </a:r>
            <a:r>
              <a:rPr lang="pt-PT" sz="2000" dirty="0" err="1"/>
              <a:t>heuristic</a:t>
            </a:r>
            <a:r>
              <a:rPr lang="pt-PT" sz="2000" dirty="0"/>
              <a:t> </a:t>
            </a:r>
            <a:r>
              <a:rPr lang="pt-PT" sz="2000" dirty="0" err="1"/>
              <a:t>that</a:t>
            </a:r>
            <a:r>
              <a:rPr lang="pt-PT" sz="2000" dirty="0"/>
              <a:t> relates </a:t>
            </a:r>
            <a:r>
              <a:rPr lang="pt-PT" sz="2000" dirty="0" err="1"/>
              <a:t>most</a:t>
            </a:r>
            <a:r>
              <a:rPr lang="pt-PT" sz="2000" dirty="0"/>
              <a:t> to </a:t>
            </a:r>
            <a:r>
              <a:rPr lang="pt-PT" sz="2000" dirty="0" err="1"/>
              <a:t>it</a:t>
            </a:r>
            <a:endParaRPr lang="pt-PT" sz="2000" dirty="0"/>
          </a:p>
          <a:p>
            <a:pPr lvl="1"/>
            <a:r>
              <a:rPr lang="pt-PT" sz="2000" dirty="0" err="1"/>
              <a:t>by</a:t>
            </a:r>
            <a:r>
              <a:rPr lang="pt-PT" sz="2000" dirty="0"/>
              <a:t> </a:t>
            </a:r>
            <a:r>
              <a:rPr lang="pt-PT" sz="2000" dirty="0" err="1"/>
              <a:t>severity</a:t>
            </a:r>
            <a:endParaRPr lang="pt-PT" sz="2000"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3" name="Slide Number Placeholder 12">
            <a:extLst>
              <a:ext uri="{FF2B5EF4-FFF2-40B4-BE49-F238E27FC236}">
                <a16:creationId xmlns:a16="http://schemas.microsoft.com/office/drawing/2014/main" id="{3946B93D-CC6B-C758-C41A-7CCD619EE4E2}"/>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7973290" cy="4351338"/>
          </a:xfrm>
        </p:spPr>
        <p:txBody>
          <a:bodyPr vert="horz" lIns="91440" tIns="45720" rIns="91440" bIns="45720" rtlCol="0" anchor="t">
            <a:noAutofit/>
          </a:bodyPr>
          <a:lstStyle/>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ITS</a:t>
            </a:r>
            <a:r>
              <a:rPr lang="pt-PT" sz="2000" dirty="0"/>
              <a:t> /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400" dirty="0"/>
          </a:p>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endParaRPr lang="pt-PT" sz="24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marL="0" indent="0" fontAlgn="base">
              <a:buNone/>
            </a:pPr>
            <a:r>
              <a:rPr lang="pt-PT" dirty="0" err="1"/>
              <a:t>Application</a:t>
            </a:r>
            <a:r>
              <a:rPr lang="pt-PT" dirty="0"/>
              <a:t> </a:t>
            </a:r>
            <a:r>
              <a:rPr lang="pt-PT" dirty="0" err="1"/>
              <a:t>available</a:t>
            </a:r>
            <a:r>
              <a:rPr lang="pt-PT" dirty="0"/>
              <a:t> </a:t>
            </a:r>
            <a:r>
              <a:rPr lang="pt-PT" dirty="0" err="1"/>
              <a:t>on</a:t>
            </a:r>
            <a:r>
              <a:rPr lang="pt-PT" dirty="0"/>
              <a:t>:</a:t>
            </a:r>
          </a:p>
          <a:p>
            <a:pPr fontAlgn="base"/>
            <a:r>
              <a:rPr lang="pt-PT" dirty="0"/>
              <a:t>Android</a:t>
            </a:r>
          </a:p>
          <a:p>
            <a:pPr fontAlgn="base"/>
            <a:r>
              <a:rPr lang="pt-PT" dirty="0"/>
              <a:t>iOS (</a:t>
            </a:r>
            <a:r>
              <a:rPr lang="pt-PT" dirty="0" err="1"/>
              <a:t>soon</a:t>
            </a:r>
            <a:r>
              <a:rPr lang="pt-PT" dirty="0"/>
              <a:t>)</a:t>
            </a:r>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4503362" y="2594698"/>
            <a:ext cx="2839454" cy="2839454"/>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4245" y="3509454"/>
            <a:ext cx="3776618" cy="192469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4828931" y="5569089"/>
            <a:ext cx="2188315"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8438396" y="5569089"/>
            <a:ext cx="2188315"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829015" y="5366330"/>
            <a:ext cx="768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49920"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err="1"/>
              <a:t>Multi-platform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2643319" y="1027906"/>
            <a:ext cx="6905361" cy="5636591"/>
          </a:xfr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33997</TotalTime>
  <Words>3155</Words>
  <Application>Microsoft Office PowerPoint</Application>
  <PresentationFormat>Widescreen</PresentationFormat>
  <Paragraphs>385</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305</cp:revision>
  <dcterms:created xsi:type="dcterms:W3CDTF">2012-08-15T17:17:20Z</dcterms:created>
  <dcterms:modified xsi:type="dcterms:W3CDTF">2024-07-06T14:07:51Z</dcterms:modified>
</cp:coreProperties>
</file>